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01228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Математическое моделирование изменения климата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5034082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536690" y="7301865"/>
            <a:ext cx="1017270" cy="3886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ru-RU" altLang="en-US" sz="2185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Прокопьев Д.</a:t>
            </a:r>
            <a:endParaRPr lang="ru-RU" altLang="en-US" sz="2185" b="1" dirty="0">
              <a:solidFill>
                <a:srgbClr val="E2E6E9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ru-RU" altLang="en-US" sz="2185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Коропотухин К.</a:t>
            </a:r>
            <a:endParaRPr lang="ru-RU" altLang="en-US" sz="2185" b="1" dirty="0">
              <a:solidFill>
                <a:srgbClr val="E2E6E9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80966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956923" y="136843"/>
            <a:ext cx="6716435" cy="9720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306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Неопределенность и ограничения в климатическом моделировании</a:t>
            </a:r>
            <a:endParaRPr lang="en-US" sz="3060" dirty="0"/>
          </a:p>
        </p:txBody>
      </p:sp>
      <p:sp>
        <p:nvSpPr>
          <p:cNvPr id="5" name="Shape 2"/>
          <p:cNvSpPr/>
          <p:nvPr/>
        </p:nvSpPr>
        <p:spPr>
          <a:xfrm>
            <a:off x="3956923" y="1710690"/>
            <a:ext cx="6716435" cy="6542603"/>
          </a:xfrm>
          <a:prstGeom prst="roundRect">
            <a:avLst>
              <a:gd name="adj" fmla="val 10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3964543" y="1718310"/>
            <a:ext cx="6701195" cy="144530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4120158" y="1819156"/>
            <a:ext cx="3035737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Неполное понимание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7319010" y="1819275"/>
            <a:ext cx="3346450" cy="12433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Несмотря на значительные успехи, ученые до сих пор имеют неполное понимание некоторых климатических процессов, таких как образование облаков и обратные связи.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3964543" y="3163610"/>
            <a:ext cx="6701195" cy="169402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120158" y="3264456"/>
            <a:ext cx="3035737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Ограничения данных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7319010" y="3264535"/>
            <a:ext cx="3347085" cy="14922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Доступные наблюдательные данные, особенно для определенных регионов и временных периодов, могут быть неполными и подвержены неопределенностям, что может влиять на точность моделей.</a:t>
            </a:r>
            <a:endParaRPr lang="en-US" sz="1225" dirty="0"/>
          </a:p>
        </p:txBody>
      </p:sp>
      <p:sp>
        <p:nvSpPr>
          <p:cNvPr id="12" name="Shape 9"/>
          <p:cNvSpPr/>
          <p:nvPr/>
        </p:nvSpPr>
        <p:spPr>
          <a:xfrm>
            <a:off x="3964543" y="4857631"/>
            <a:ext cx="6701195" cy="169402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4120158" y="4958477"/>
            <a:ext cx="3035737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Вычислительные ограничения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7314565" y="4958715"/>
            <a:ext cx="3350895" cy="14922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Сложность климатической системы означает, что даже самые мощные компьютеры могут только приближенно воспроизвести реальные процессы с определенным уровнем детализации.</a:t>
            </a:r>
            <a:endParaRPr lang="en-US" sz="1225" dirty="0"/>
          </a:p>
        </p:txBody>
      </p:sp>
      <p:sp>
        <p:nvSpPr>
          <p:cNvPr id="15" name="Shape 12"/>
          <p:cNvSpPr/>
          <p:nvPr/>
        </p:nvSpPr>
        <p:spPr>
          <a:xfrm>
            <a:off x="3964543" y="6551652"/>
            <a:ext cx="6701195" cy="169402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4120158" y="6652498"/>
            <a:ext cx="3035737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Неопределенность сценариев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7315200" y="6652260"/>
            <a:ext cx="3517265" cy="1514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Прогнозы будущего климата зависят от предположений о будущих выбросах парниковых газов, изменениях в использовании земли и других деятельностях человека, которые по своей природе неопределенны.</a:t>
            </a:r>
            <a:endParaRPr lang="en-US" sz="12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5708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Итоги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3384709"/>
            <a:ext cx="7477601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Математическое моделирование изменения климата позволяет нам лучше понять и предсказать будущие изменения климата. Однако, оно также имеет свои ограничения и неопределенности. Неполное понимание некоторых климатических процессов и ограничения данных могут влиять на точность моделей. Вычислительные ограничения и неопределенность сценариев также представляют вызовы для климатического моделирования.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65296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Зачем используются модели климата?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6319599" y="4087297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 климата играют важную роль в нашем понимании изменения климата и его последствий. Они позволяют нам прогнозировать будущие изменения, оценивать влияние различных факторов и разрабатывать стратегии адаптации и смягчения климатических изменений.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60264"/>
            <a:ext cx="860905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Введение в изменение климата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4490799" y="23614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748" y="2403158"/>
            <a:ext cx="18204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4"/>
          <p:cNvSpPr/>
          <p:nvPr/>
        </p:nvSpPr>
        <p:spPr>
          <a:xfrm>
            <a:off x="5212913" y="2437805"/>
            <a:ext cx="37820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Выбросы парниковых газов</a:t>
            </a:r>
            <a:endParaRPr lang="en-US" sz="2185" dirty="0"/>
          </a:p>
        </p:txBody>
      </p:sp>
      <p:sp>
        <p:nvSpPr>
          <p:cNvPr id="9" name="Text 5"/>
          <p:cNvSpPr/>
          <p:nvPr/>
        </p:nvSpPr>
        <p:spPr>
          <a:xfrm>
            <a:off x="5212913" y="2918222"/>
            <a:ext cx="3820001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Выделение углекислого газа, метана и других парниковых газов из деятельности человека, такой как сжигание ископаемого топлива и вырубка лесов, является основной причиной изменения климата.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3614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4034" y="2403158"/>
            <a:ext cx="18204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8"/>
          <p:cNvSpPr/>
          <p:nvPr/>
        </p:nvSpPr>
        <p:spPr>
          <a:xfrm>
            <a:off x="9977199" y="2437805"/>
            <a:ext cx="351305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Повышение температуры</a:t>
            </a:r>
            <a:endParaRPr lang="en-US" sz="2185" dirty="0"/>
          </a:p>
        </p:txBody>
      </p:sp>
      <p:sp>
        <p:nvSpPr>
          <p:cNvPr id="13" name="Text 9"/>
          <p:cNvSpPr/>
          <p:nvPr/>
        </p:nvSpPr>
        <p:spPr>
          <a:xfrm>
            <a:off x="9977199" y="2918222"/>
            <a:ext cx="38200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Глобальные средние температуры значительно повысились за последний век, что привело к таянию ледников, подъему уровня моря и более экстремальным погодным явлениям.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80179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748" y="5843468"/>
            <a:ext cx="18204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5212913" y="5878116"/>
            <a:ext cx="322957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Влияние на экосистемы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5212913" y="6358533"/>
            <a:ext cx="85842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 климата нарушает природные экосистемы, вызывая изменения в местообитаниях видов, изменения в осадках и снижение биоразнообразия.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517696" y="807482"/>
            <a:ext cx="9594890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Принципы математического моделирования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515235" y="3696970"/>
            <a:ext cx="2838450" cy="15773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Фундаментальные уравнения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2517061" y="3490397"/>
            <a:ext cx="2836545" cy="31986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16253" y="4425513"/>
            <a:ext cx="2836545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Численные симуляции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5903833" y="3490397"/>
            <a:ext cx="2836545" cy="355401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39526" y="3143448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моделей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9289971" y="3321010"/>
            <a:ext cx="2836545" cy="355401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9151A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3360063" y="503753"/>
            <a:ext cx="7910274" cy="114466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510"/>
              </a:lnSpc>
              <a:buNone/>
            </a:pPr>
            <a:r>
              <a:rPr lang="en-US" sz="360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Моделирование атмосферных процессов</a:t>
            </a:r>
            <a:endParaRPr lang="en-US" sz="3605" dirty="0"/>
          </a:p>
        </p:txBody>
      </p:sp>
      <p:sp>
        <p:nvSpPr>
          <p:cNvPr id="7" name="Shape 3"/>
          <p:cNvSpPr/>
          <p:nvPr/>
        </p:nvSpPr>
        <p:spPr>
          <a:xfrm>
            <a:off x="7296983" y="1923098"/>
            <a:ext cx="36552" cy="5804416"/>
          </a:xfrm>
          <a:prstGeom prst="roundRect">
            <a:avLst>
              <a:gd name="adj" fmla="val 225526"/>
            </a:avLst>
          </a:prstGeom>
          <a:solidFill>
            <a:srgbClr val="194A99"/>
          </a:solidFill>
        </p:spPr>
      </p:sp>
      <p:sp>
        <p:nvSpPr>
          <p:cNvPr id="8" name="Shape 4"/>
          <p:cNvSpPr/>
          <p:nvPr/>
        </p:nvSpPr>
        <p:spPr>
          <a:xfrm>
            <a:off x="6468011" y="2253913"/>
            <a:ext cx="641152" cy="36552"/>
          </a:xfrm>
          <a:prstGeom prst="roundRect">
            <a:avLst>
              <a:gd name="adj" fmla="val 225526"/>
            </a:avLst>
          </a:prstGeom>
          <a:solidFill>
            <a:srgbClr val="194A99"/>
          </a:solidFill>
        </p:spPr>
      </p:sp>
      <p:sp>
        <p:nvSpPr>
          <p:cNvPr id="9" name="Shape 5"/>
          <p:cNvSpPr/>
          <p:nvPr/>
        </p:nvSpPr>
        <p:spPr>
          <a:xfrm>
            <a:off x="7109162" y="2066211"/>
            <a:ext cx="412075" cy="412075"/>
          </a:xfrm>
          <a:prstGeom prst="roundRect">
            <a:avLst>
              <a:gd name="adj" fmla="val 200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40131" y="2100501"/>
            <a:ext cx="150019" cy="3434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5"/>
              </a:lnSpc>
              <a:buNone/>
            </a:pPr>
            <a:r>
              <a:rPr lang="en-US" sz="216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3360063" y="2106216"/>
            <a:ext cx="2947630" cy="5722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255"/>
              </a:lnSpc>
              <a:buNone/>
            </a:pPr>
            <a:r>
              <a:rPr lang="en-US" sz="180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Излучение и энергетический баланс</a:t>
            </a:r>
            <a:endParaRPr lang="en-US" sz="1805" dirty="0"/>
          </a:p>
        </p:txBody>
      </p:sp>
      <p:sp>
        <p:nvSpPr>
          <p:cNvPr id="12" name="Text 8"/>
          <p:cNvSpPr/>
          <p:nvPr/>
        </p:nvSpPr>
        <p:spPr>
          <a:xfrm>
            <a:off x="3360063" y="2788325"/>
            <a:ext cx="2947630" cy="205192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310"/>
              </a:lnSpc>
              <a:buNone/>
            </a:pPr>
            <a:endParaRPr lang="en-US" sz="1440" dirty="0"/>
          </a:p>
        </p:txBody>
      </p:sp>
      <p:sp>
        <p:nvSpPr>
          <p:cNvPr id="13" name="Shape 9"/>
          <p:cNvSpPr/>
          <p:nvPr/>
        </p:nvSpPr>
        <p:spPr>
          <a:xfrm>
            <a:off x="7521238" y="3169741"/>
            <a:ext cx="641152" cy="36552"/>
          </a:xfrm>
          <a:prstGeom prst="roundRect">
            <a:avLst>
              <a:gd name="adj" fmla="val 225526"/>
            </a:avLst>
          </a:prstGeom>
          <a:solidFill>
            <a:srgbClr val="194A99"/>
          </a:solidFill>
        </p:spPr>
      </p:sp>
      <p:sp>
        <p:nvSpPr>
          <p:cNvPr id="14" name="Shape 10"/>
          <p:cNvSpPr/>
          <p:nvPr/>
        </p:nvSpPr>
        <p:spPr>
          <a:xfrm>
            <a:off x="7109162" y="2982039"/>
            <a:ext cx="412075" cy="412075"/>
          </a:xfrm>
          <a:prstGeom prst="roundRect">
            <a:avLst>
              <a:gd name="adj" fmla="val 200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40131" y="3016329"/>
            <a:ext cx="150019" cy="3434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5"/>
              </a:lnSpc>
              <a:buNone/>
            </a:pPr>
            <a:r>
              <a:rPr lang="en-US" sz="216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165" dirty="0"/>
          </a:p>
        </p:txBody>
      </p:sp>
      <p:sp>
        <p:nvSpPr>
          <p:cNvPr id="16" name="Text 12"/>
          <p:cNvSpPr/>
          <p:nvPr/>
        </p:nvSpPr>
        <p:spPr>
          <a:xfrm>
            <a:off x="8322707" y="3022044"/>
            <a:ext cx="2887980" cy="2861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 sz="180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Атмосферная циркуляция</a:t>
            </a:r>
            <a:endParaRPr lang="en-US" sz="1805" dirty="0"/>
          </a:p>
        </p:txBody>
      </p:sp>
      <p:sp>
        <p:nvSpPr>
          <p:cNvPr id="17" name="Text 13"/>
          <p:cNvSpPr/>
          <p:nvPr/>
        </p:nvSpPr>
        <p:spPr>
          <a:xfrm>
            <a:off x="8322707" y="3418046"/>
            <a:ext cx="2947630" cy="175879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310"/>
              </a:lnSpc>
              <a:buNone/>
            </a:pPr>
            <a:endParaRPr lang="en-US" sz="1440" dirty="0"/>
          </a:p>
        </p:txBody>
      </p:sp>
      <p:sp>
        <p:nvSpPr>
          <p:cNvPr id="18" name="Shape 14"/>
          <p:cNvSpPr/>
          <p:nvPr/>
        </p:nvSpPr>
        <p:spPr>
          <a:xfrm>
            <a:off x="6468011" y="5537299"/>
            <a:ext cx="641152" cy="36552"/>
          </a:xfrm>
          <a:prstGeom prst="roundRect">
            <a:avLst>
              <a:gd name="adj" fmla="val 225526"/>
            </a:avLst>
          </a:prstGeom>
          <a:solidFill>
            <a:srgbClr val="194A99"/>
          </a:solidFill>
        </p:spPr>
      </p:sp>
      <p:sp>
        <p:nvSpPr>
          <p:cNvPr id="19" name="Shape 15"/>
          <p:cNvSpPr/>
          <p:nvPr/>
        </p:nvSpPr>
        <p:spPr>
          <a:xfrm>
            <a:off x="7109162" y="5349597"/>
            <a:ext cx="412075" cy="412075"/>
          </a:xfrm>
          <a:prstGeom prst="roundRect">
            <a:avLst>
              <a:gd name="adj" fmla="val 200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40131" y="5383887"/>
            <a:ext cx="150019" cy="3434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5"/>
              </a:lnSpc>
              <a:buNone/>
            </a:pPr>
            <a:r>
              <a:rPr lang="en-US" sz="216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165" dirty="0"/>
          </a:p>
        </p:txBody>
      </p:sp>
      <p:sp>
        <p:nvSpPr>
          <p:cNvPr id="21" name="Text 17"/>
          <p:cNvSpPr/>
          <p:nvPr/>
        </p:nvSpPr>
        <p:spPr>
          <a:xfrm>
            <a:off x="4017883" y="5389602"/>
            <a:ext cx="2289810" cy="2861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255"/>
              </a:lnSpc>
              <a:buNone/>
            </a:pPr>
            <a:r>
              <a:rPr lang="en-US" sz="180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Осадки и облака</a:t>
            </a:r>
            <a:endParaRPr lang="en-US" sz="1805" dirty="0"/>
          </a:p>
        </p:txBody>
      </p:sp>
      <p:sp>
        <p:nvSpPr>
          <p:cNvPr id="22" name="Text 18"/>
          <p:cNvSpPr/>
          <p:nvPr/>
        </p:nvSpPr>
        <p:spPr>
          <a:xfrm>
            <a:off x="3360063" y="5785604"/>
            <a:ext cx="2947630" cy="175879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310"/>
              </a:lnSpc>
              <a:buNone/>
            </a:pP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517696" y="1207294"/>
            <a:ext cx="9594890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Моделирование динамики океана и криосферы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96" y="304038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3706892"/>
            <a:ext cx="2976086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Океанская циркуляция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517696" y="4534495"/>
            <a:ext cx="2976086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Климатические модели учитывают сложные паттерны океанских течений, которые играют важную роль в переносе тепла и влаги.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38" y="304038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3706892"/>
            <a:ext cx="2976086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Морская лед и ледники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827038" y="4534495"/>
            <a:ext cx="2976086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Расплавление и образование морского льда и ледников моделируются для понимания их влияния на глобальную температуру и уровень моря.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380" y="304038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3706892"/>
            <a:ext cx="2976205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Взаимодействие океана и атмосферы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136380" y="4534495"/>
            <a:ext cx="2976205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Обмен теплом, влагой и импульсом между океаном и атмосферой является ключевым компонентом климатических моделей.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81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51102" y="2095024"/>
            <a:ext cx="6844427" cy="990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2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Моделирование взаимодействия суши и биосферы</a:t>
            </a:r>
            <a:endParaRPr lang="en-US" sz="312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47" y="3893503"/>
            <a:ext cx="2281476" cy="6340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28654" y="4612124"/>
            <a:ext cx="1964531" cy="495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6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Растительность и экосистемы</a:t>
            </a:r>
            <a:endParaRPr lang="en-US" sz="1560" dirty="0"/>
          </a:p>
        </p:txBody>
      </p:sp>
      <p:sp>
        <p:nvSpPr>
          <p:cNvPr id="8" name="Text 3"/>
          <p:cNvSpPr/>
          <p:nvPr/>
        </p:nvSpPr>
        <p:spPr>
          <a:xfrm>
            <a:off x="4051459" y="5107186"/>
            <a:ext cx="1964531" cy="1774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95"/>
              </a:lnSpc>
              <a:buNone/>
            </a:pP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192" y="5496878"/>
            <a:ext cx="2281476" cy="6340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42664" y="6131044"/>
            <a:ext cx="1964531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6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земли и урбанизация</a:t>
            </a:r>
            <a:endParaRPr lang="en-US" sz="1560" dirty="0"/>
          </a:p>
        </p:txBody>
      </p:sp>
      <p:sp>
        <p:nvSpPr>
          <p:cNvPr id="11" name="Text 5"/>
          <p:cNvSpPr/>
          <p:nvPr/>
        </p:nvSpPr>
        <p:spPr>
          <a:xfrm>
            <a:off x="6332934" y="5354836"/>
            <a:ext cx="1964531" cy="228135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95"/>
              </a:lnSpc>
              <a:buNone/>
            </a:pPr>
            <a:endParaRPr lang="en-US" sz="12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378" y="3893503"/>
            <a:ext cx="2281476" cy="6340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737215" y="4527669"/>
            <a:ext cx="1964531" cy="495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6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Биогеохимические циклы</a:t>
            </a:r>
            <a:endParaRPr lang="en-US" sz="1560" dirty="0"/>
          </a:p>
        </p:txBody>
      </p:sp>
      <p:sp>
        <p:nvSpPr>
          <p:cNvPr id="14" name="Text 7"/>
          <p:cNvSpPr/>
          <p:nvPr/>
        </p:nvSpPr>
        <p:spPr>
          <a:xfrm>
            <a:off x="8614410" y="5107186"/>
            <a:ext cx="1964531" cy="228135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95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5077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276838" y="514350"/>
            <a:ext cx="8076724" cy="11687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8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Интегрированные климатические модели</a:t>
            </a:r>
            <a:endParaRPr lang="en-US" sz="3680" dirty="0"/>
          </a:p>
        </p:txBody>
      </p:sp>
      <p:sp>
        <p:nvSpPr>
          <p:cNvPr id="5" name="Shape 2"/>
          <p:cNvSpPr/>
          <p:nvPr/>
        </p:nvSpPr>
        <p:spPr>
          <a:xfrm>
            <a:off x="3276838" y="2057043"/>
            <a:ext cx="3944898" cy="2289572"/>
          </a:xfrm>
          <a:prstGeom prst="roundRect">
            <a:avLst>
              <a:gd name="adj" fmla="val 367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471386" y="2178566"/>
            <a:ext cx="2337911" cy="2922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Связанные модели</a:t>
            </a:r>
            <a:endParaRPr lang="en-US" sz="1840" dirty="0"/>
          </a:p>
        </p:txBody>
      </p:sp>
      <p:sp>
        <p:nvSpPr>
          <p:cNvPr id="7" name="Text 4"/>
          <p:cNvSpPr/>
          <p:nvPr/>
        </p:nvSpPr>
        <p:spPr>
          <a:xfrm>
            <a:off x="3470116" y="2457291"/>
            <a:ext cx="3555802" cy="14960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Комплексные климатические модели объединяют несколько компонентов, таких как атмосфера, океан, суша и криосфера, для симуляции всей системы Земли.</a:t>
            </a:r>
            <a:endParaRPr lang="en-US" sz="1475" dirty="0"/>
          </a:p>
        </p:txBody>
      </p:sp>
      <p:sp>
        <p:nvSpPr>
          <p:cNvPr id="8" name="Shape 5"/>
          <p:cNvSpPr/>
          <p:nvPr/>
        </p:nvSpPr>
        <p:spPr>
          <a:xfrm>
            <a:off x="7408664" y="2057043"/>
            <a:ext cx="3944898" cy="2289572"/>
          </a:xfrm>
          <a:prstGeom prst="roundRect">
            <a:avLst>
              <a:gd name="adj" fmla="val 367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03212" y="2178566"/>
            <a:ext cx="2693551" cy="2922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 системы Земли</a:t>
            </a:r>
            <a:endParaRPr lang="en-US" sz="1840" dirty="0"/>
          </a:p>
        </p:txBody>
      </p:sp>
      <p:sp>
        <p:nvSpPr>
          <p:cNvPr id="10" name="Text 7"/>
          <p:cNvSpPr/>
          <p:nvPr/>
        </p:nvSpPr>
        <p:spPr>
          <a:xfrm>
            <a:off x="7603490" y="2543810"/>
            <a:ext cx="3739515" cy="14960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Эти современные модели учитывают взаимодействия между физической климатической системой и биосферой, включая углеродный цикл и другие биогеохимические процессы.</a:t>
            </a:r>
            <a:endParaRPr lang="en-US" sz="1475" dirty="0"/>
          </a:p>
        </p:txBody>
      </p:sp>
      <p:sp>
        <p:nvSpPr>
          <p:cNvPr id="11" name="Shape 8"/>
          <p:cNvSpPr/>
          <p:nvPr/>
        </p:nvSpPr>
        <p:spPr>
          <a:xfrm>
            <a:off x="3276838" y="4533543"/>
            <a:ext cx="3944898" cy="3187184"/>
          </a:xfrm>
          <a:prstGeom prst="roundRect">
            <a:avLst>
              <a:gd name="adj" fmla="val 26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471386" y="4728091"/>
            <a:ext cx="3222069" cy="2922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Вычислительные мощности</a:t>
            </a:r>
            <a:endParaRPr lang="en-US" sz="1840" dirty="0"/>
          </a:p>
        </p:txBody>
      </p:sp>
      <p:sp>
        <p:nvSpPr>
          <p:cNvPr id="13" name="Text 10"/>
          <p:cNvSpPr/>
          <p:nvPr/>
        </p:nvSpPr>
        <p:spPr>
          <a:xfrm>
            <a:off x="3471386" y="5132546"/>
            <a:ext cx="3555802" cy="23936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Моделирование климатической системы требует огромных вычислительных ресурсов, современные суперкомпьютеры позволяют использовать более высокое пространственное разрешение и более детальные симуляции.</a:t>
            </a:r>
            <a:endParaRPr lang="en-US" sz="1475" dirty="0"/>
          </a:p>
        </p:txBody>
      </p:sp>
      <p:sp>
        <p:nvSpPr>
          <p:cNvPr id="14" name="Shape 11"/>
          <p:cNvSpPr/>
          <p:nvPr/>
        </p:nvSpPr>
        <p:spPr>
          <a:xfrm>
            <a:off x="7408664" y="4533543"/>
            <a:ext cx="3944898" cy="3187184"/>
          </a:xfrm>
          <a:prstGeom prst="roundRect">
            <a:avLst>
              <a:gd name="adj" fmla="val 26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03212" y="4728091"/>
            <a:ext cx="2609017" cy="2922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Ансамблевые подходы</a:t>
            </a:r>
            <a:endParaRPr lang="en-US" sz="1840" dirty="0"/>
          </a:p>
        </p:txBody>
      </p:sp>
      <p:sp>
        <p:nvSpPr>
          <p:cNvPr id="16" name="Text 13"/>
          <p:cNvSpPr/>
          <p:nvPr/>
        </p:nvSpPr>
        <p:spPr>
          <a:xfrm>
            <a:off x="7603212" y="5132546"/>
            <a:ext cx="3555802" cy="17952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 нескольких симуляций с немного разными начальными условиями или параметрами модели может помочь оценить неопределенность в климатических прогнозах.</a:t>
            </a:r>
            <a:endParaRPr lang="en-US" sz="14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078718" y="539948"/>
            <a:ext cx="7727156" cy="61317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30"/>
              </a:lnSpc>
              <a:buNone/>
            </a:pPr>
            <a:r>
              <a:rPr lang="en-US" sz="386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Вычисления прогнозов климата</a:t>
            </a:r>
            <a:endParaRPr lang="en-US" sz="3865" dirty="0"/>
          </a:p>
        </p:txBody>
      </p:sp>
      <p:sp>
        <p:nvSpPr>
          <p:cNvPr id="5" name="Text 2"/>
          <p:cNvSpPr/>
          <p:nvPr/>
        </p:nvSpPr>
        <p:spPr>
          <a:xfrm>
            <a:off x="3078718" y="1447443"/>
            <a:ext cx="8472964" cy="12553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Прогнозы климата основываются на использовании мощных компьютерных систем и математических моделей. Суперкомпьютеры позволяют проводить сложные численные расчеты, учитывая физические, химические и географические факторы, чтобы предсказывать будущие изменения климата.</a:t>
            </a:r>
            <a:endParaRPr lang="en-US" sz="15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18" y="2923580"/>
            <a:ext cx="8472964" cy="4765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4069</Words>
  <Application>WPS Presentation</Application>
  <PresentationFormat>On-screen Show (16:9)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adonis-web</vt:lpstr>
      <vt:lpstr>Segoe Print</vt:lpstr>
      <vt:lpstr>adonis-web</vt:lpstr>
      <vt:lpstr>adonis-web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fergus</cp:lastModifiedBy>
  <cp:revision>6</cp:revision>
  <dcterms:created xsi:type="dcterms:W3CDTF">2024-03-23T06:19:00Z</dcterms:created>
  <dcterms:modified xsi:type="dcterms:W3CDTF">2024-03-24T13:13:46Z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F4C0FCB2B92F4C61B2D0498A9B9D7F42_13</vt:lpwstr>
  </property>
  <property fmtid="{D5CDD505-2E9C-101B-9397-08002B2CF9AE}" pid="3" name="KSOProductBuildVer">
    <vt:lpwstr>1049-12.2.0.13472</vt:lpwstr>
  </property>
</Properties>
</file>